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73" r:id="rId11"/>
    <p:sldId id="264" r:id="rId12"/>
    <p:sldId id="269" r:id="rId13"/>
    <p:sldId id="270" r:id="rId14"/>
    <p:sldId id="275" r:id="rId15"/>
    <p:sldId id="276" r:id="rId16"/>
    <p:sldId id="277" r:id="rId17"/>
    <p:sldId id="278" r:id="rId18"/>
    <p:sldId id="279" r:id="rId19"/>
    <p:sldId id="280" r:id="rId20"/>
    <p:sldId id="26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4924EB-DB26-472E-8EAE-36C10ECF3D51}" type="datetimeFigureOut">
              <a:rPr lang="en-US" smtClean="0"/>
              <a:pPr/>
              <a:t>10/13/2011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BF3CF9-C128-4C21-A93E-6234EBD887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4924EB-DB26-472E-8EAE-36C10ECF3D51}" type="datetimeFigureOut">
              <a:rPr lang="en-US" smtClean="0"/>
              <a:pPr/>
              <a:t>10/13/2011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BF3CF9-C128-4C21-A93E-6234EBD887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4924EB-DB26-472E-8EAE-36C10ECF3D51}" type="datetimeFigureOut">
              <a:rPr lang="en-US" smtClean="0"/>
              <a:pPr/>
              <a:t>10/13/2011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BF3CF9-C128-4C21-A93E-6234EBD887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4924EB-DB26-472E-8EAE-36C10ECF3D51}" type="datetimeFigureOut">
              <a:rPr lang="en-US" smtClean="0"/>
              <a:pPr/>
              <a:t>10/13/2011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BF3CF9-C128-4C21-A93E-6234EBD887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4924EB-DB26-472E-8EAE-36C10ECF3D51}" type="datetimeFigureOut">
              <a:rPr lang="en-US" smtClean="0"/>
              <a:pPr/>
              <a:t>10/13/2011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BF3CF9-C128-4C21-A93E-6234EBD887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4924EB-DB26-472E-8EAE-36C10ECF3D51}" type="datetimeFigureOut">
              <a:rPr lang="en-US" smtClean="0"/>
              <a:pPr/>
              <a:t>10/13/2011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BF3CF9-C128-4C21-A93E-6234EBD887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4924EB-DB26-472E-8EAE-36C10ECF3D51}" type="datetimeFigureOut">
              <a:rPr lang="en-US" smtClean="0"/>
              <a:pPr/>
              <a:t>10/13/2011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BF3CF9-C128-4C21-A93E-6234EBD887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4924EB-DB26-472E-8EAE-36C10ECF3D51}" type="datetimeFigureOut">
              <a:rPr lang="en-US" smtClean="0"/>
              <a:pPr/>
              <a:t>10/13/2011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BF3CF9-C128-4C21-A93E-6234EBD887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4924EB-DB26-472E-8EAE-36C10ECF3D51}" type="datetimeFigureOut">
              <a:rPr lang="en-US" smtClean="0"/>
              <a:pPr/>
              <a:t>10/13/2011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BF3CF9-C128-4C21-A93E-6234EBD887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4924EB-DB26-472E-8EAE-36C10ECF3D51}" type="datetimeFigureOut">
              <a:rPr lang="en-US" smtClean="0"/>
              <a:pPr/>
              <a:t>10/13/2011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BF3CF9-C128-4C21-A93E-6234EBD887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4924EB-DB26-472E-8EAE-36C10ECF3D51}" type="datetimeFigureOut">
              <a:rPr lang="en-US" smtClean="0"/>
              <a:pPr/>
              <a:t>10/13/2011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BF3CF9-C128-4C21-A93E-6234EBD887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C4924EB-DB26-472E-8EAE-36C10ECF3D51}" type="datetimeFigureOut">
              <a:rPr lang="en-US" smtClean="0"/>
              <a:pPr/>
              <a:t>10/13/2011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6BF3CF9-C128-4C21-A93E-6234EBD887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STn3bpTTU6c&amp;feature=related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Social Development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 Manners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MANNERS poster that could possibly hang in a preschool classroom</a:t>
            </a:r>
          </a:p>
          <a:p>
            <a:pPr lvl="1"/>
            <a:r>
              <a:rPr lang="en-US" dirty="0" smtClean="0"/>
              <a:t>Teach children </a:t>
            </a:r>
            <a:r>
              <a:rPr lang="en-US" smtClean="0"/>
              <a:t>about manners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Appreciating Diversity</a:t>
            </a:r>
          </a:p>
          <a:p>
            <a:pPr lvl="1"/>
            <a:r>
              <a:rPr lang="en-US" dirty="0" smtClean="0"/>
              <a:t>Stereotypes</a:t>
            </a:r>
          </a:p>
          <a:p>
            <a:pPr lvl="1"/>
            <a:r>
              <a:rPr lang="en-US" dirty="0" smtClean="0"/>
              <a:t>Cultural Bias</a:t>
            </a:r>
          </a:p>
          <a:p>
            <a:pPr lvl="1"/>
            <a:r>
              <a:rPr lang="en-US" dirty="0" smtClean="0"/>
              <a:t>Combating Prejudice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factors could affect </a:t>
            </a:r>
          </a:p>
          <a:p>
            <a:pPr>
              <a:buNone/>
            </a:pPr>
            <a:r>
              <a:rPr lang="en-US" dirty="0" smtClean="0"/>
              <a:t>	Social Development?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Feral Children</a:t>
            </a:r>
          </a:p>
          <a:p>
            <a:r>
              <a:rPr lang="en-US" dirty="0" smtClean="0"/>
              <a:t>Something to think about…</a:t>
            </a:r>
          </a:p>
          <a:p>
            <a:r>
              <a:rPr lang="en-US" dirty="0" smtClean="0">
                <a:hlinkClick r:id="rId2"/>
              </a:rPr>
              <a:t>http://www.youtube.com/watch?v=STn3bpTTU6c&amp;feature=related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DEVELOPMENAL MILESTONES</a:t>
            </a:r>
          </a:p>
          <a:p>
            <a:pPr marL="0" indent="0">
              <a:buNone/>
            </a:pPr>
            <a:r>
              <a:rPr lang="en-US" dirty="0" smtClean="0"/>
              <a:t>Infants</a:t>
            </a:r>
          </a:p>
          <a:p>
            <a:r>
              <a:rPr lang="en-US" dirty="0"/>
              <a:t>Cries, smiles, kicks, coos, laughs to attract social attention</a:t>
            </a:r>
          </a:p>
          <a:p>
            <a:r>
              <a:rPr lang="en-US" dirty="0" smtClean="0"/>
              <a:t>Responds </a:t>
            </a:r>
            <a:r>
              <a:rPr lang="en-US" dirty="0"/>
              <a:t>to person-to-person contact with adults and </a:t>
            </a:r>
            <a:r>
              <a:rPr lang="en-US" dirty="0" smtClean="0"/>
              <a:t>children</a:t>
            </a:r>
          </a:p>
          <a:p>
            <a:r>
              <a:rPr lang="en-US" dirty="0"/>
              <a:t>Pays attention to his/her own name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7337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DEVELOPMENAL MILESTONES</a:t>
            </a:r>
          </a:p>
          <a:p>
            <a:pPr marL="0" indent="0">
              <a:buNone/>
            </a:pPr>
            <a:r>
              <a:rPr lang="en-US" dirty="0" smtClean="0"/>
              <a:t>1 Year Old</a:t>
            </a:r>
          </a:p>
          <a:p>
            <a:r>
              <a:rPr lang="en-US" dirty="0"/>
              <a:t>Responds to simple commands by adult</a:t>
            </a:r>
          </a:p>
          <a:p>
            <a:r>
              <a:rPr lang="en-US" dirty="0"/>
              <a:t>Engages in social laughter</a:t>
            </a:r>
          </a:p>
          <a:p>
            <a:r>
              <a:rPr lang="en-US" dirty="0"/>
              <a:t>Beginning to become independent</a:t>
            </a:r>
          </a:p>
          <a:p>
            <a:r>
              <a:rPr lang="en-US" dirty="0"/>
              <a:t>Cooperates by helping to put things away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733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DEVELOPMENAL MILESTONES</a:t>
            </a:r>
          </a:p>
          <a:p>
            <a:pPr marL="0" indent="0">
              <a:buNone/>
            </a:pPr>
            <a:r>
              <a:rPr lang="en-US" dirty="0"/>
              <a:t>2</a:t>
            </a:r>
            <a:r>
              <a:rPr lang="en-US" dirty="0" smtClean="0"/>
              <a:t> Years Old</a:t>
            </a:r>
          </a:p>
          <a:p>
            <a:r>
              <a:rPr lang="en-US" dirty="0"/>
              <a:t>Participates in simple group activity - singing, dancing</a:t>
            </a:r>
          </a:p>
          <a:p>
            <a:r>
              <a:rPr lang="en-US" dirty="0"/>
              <a:t>Mother continues to be very important to child</a:t>
            </a:r>
          </a:p>
          <a:p>
            <a:r>
              <a:rPr lang="en-US" dirty="0"/>
              <a:t>Knows gender identity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6910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DEVELOPMENAL MILESTONES</a:t>
            </a:r>
          </a:p>
          <a:p>
            <a:pPr marL="0" indent="0">
              <a:buNone/>
            </a:pPr>
            <a:r>
              <a:rPr lang="en-US" dirty="0" smtClean="0"/>
              <a:t>3 Years Old</a:t>
            </a:r>
          </a:p>
          <a:p>
            <a:r>
              <a:rPr lang="en-US" dirty="0"/>
              <a:t>Friends becoming more interesting than adults</a:t>
            </a:r>
          </a:p>
          <a:p>
            <a:r>
              <a:rPr lang="en-US" dirty="0"/>
              <a:t>Shares toys, takes turns with assistance</a:t>
            </a:r>
          </a:p>
          <a:p>
            <a:r>
              <a:rPr lang="en-US" dirty="0"/>
              <a:t>Uses "I, me, you"</a:t>
            </a:r>
          </a:p>
          <a:p>
            <a:r>
              <a:rPr lang="en-US" dirty="0"/>
              <a:t>Associative group play begins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9360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DEVELOPMENAL MILESTONES</a:t>
            </a:r>
          </a:p>
          <a:p>
            <a:pPr marL="0" indent="0">
              <a:buNone/>
            </a:pPr>
            <a:r>
              <a:rPr lang="en-US" dirty="0"/>
              <a:t>4</a:t>
            </a:r>
            <a:r>
              <a:rPr lang="en-US" dirty="0" smtClean="0"/>
              <a:t> Years Old</a:t>
            </a:r>
          </a:p>
          <a:p>
            <a:r>
              <a:rPr lang="en-US" dirty="0"/>
              <a:t>Plays and interacts with other children</a:t>
            </a:r>
          </a:p>
          <a:p>
            <a:r>
              <a:rPr lang="en-US" dirty="0"/>
              <a:t>Improving in turn-taking and cooperating</a:t>
            </a:r>
          </a:p>
          <a:p>
            <a:r>
              <a:rPr lang="en-US" dirty="0"/>
              <a:t>Understands social problem solving</a:t>
            </a:r>
          </a:p>
          <a:p>
            <a:r>
              <a:rPr lang="en-US" dirty="0"/>
              <a:t>Developing self-responsibility; enjoys doing things for self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2084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b="1" dirty="0" smtClean="0"/>
              <a:t>DEVELOPMENAL MILESTONES</a:t>
            </a:r>
          </a:p>
          <a:p>
            <a:pPr marL="0" indent="0">
              <a:buNone/>
            </a:pPr>
            <a:r>
              <a:rPr lang="en-US" dirty="0" smtClean="0"/>
              <a:t>5 Years Old</a:t>
            </a:r>
          </a:p>
          <a:p>
            <a:r>
              <a:rPr lang="en-US" dirty="0"/>
              <a:t>Wants to do what is expected</a:t>
            </a:r>
          </a:p>
          <a:p>
            <a:r>
              <a:rPr lang="en-US" dirty="0"/>
              <a:t>Respects reasonable authority</a:t>
            </a:r>
          </a:p>
          <a:p>
            <a:r>
              <a:rPr lang="en-US" dirty="0"/>
              <a:t>Engages with other children in cooperative play; fair play</a:t>
            </a:r>
          </a:p>
          <a:p>
            <a:r>
              <a:rPr lang="en-US" dirty="0"/>
              <a:t>Chooses own friends; friendships change rapidly</a:t>
            </a:r>
          </a:p>
          <a:p>
            <a:r>
              <a:rPr lang="en-US" dirty="0"/>
              <a:t>Engages with other children in role </a:t>
            </a:r>
            <a:r>
              <a:rPr lang="en-US" dirty="0" smtClean="0"/>
              <a:t>assignments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716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smtClean="0"/>
              <a:t>DEFINITION</a:t>
            </a:r>
          </a:p>
          <a:p>
            <a:pPr lvl="1"/>
            <a:r>
              <a:rPr lang="en-US" dirty="0" smtClean="0"/>
              <a:t>Learning to relate to others</a:t>
            </a:r>
          </a:p>
        </p:txBody>
      </p:sp>
    </p:spTree>
    <p:extLst>
      <p:ext uri="{BB962C8B-B14F-4D97-AF65-F5344CB8AC3E}">
        <p14:creationId xmlns:p14="http://schemas.microsoft.com/office/powerpoint/2010/main" val="41068692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Quote of the 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“The only way to have a friend is to be one”</a:t>
            </a:r>
          </a:p>
          <a:p>
            <a:pPr lvl="4"/>
            <a:r>
              <a:rPr lang="en-US" dirty="0" smtClean="0"/>
              <a:t>Ralph Waldo Emerson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r>
              <a:rPr lang="en-US" smtClean="0"/>
              <a:t>Socialization</a:t>
            </a:r>
            <a:endParaRPr lang="en-US" dirty="0" smtClean="0"/>
          </a:p>
          <a:p>
            <a:pPr lvl="2"/>
            <a:r>
              <a:rPr lang="en-US" dirty="0" smtClean="0"/>
              <a:t>How to get along well in society</a:t>
            </a:r>
          </a:p>
          <a:p>
            <a:r>
              <a:rPr lang="en-US" dirty="0" smtClean="0"/>
              <a:t>Friendship, family, co-workers, peers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 of socialization begins at birth and continues throughout life</a:t>
            </a:r>
          </a:p>
          <a:p>
            <a:r>
              <a:rPr lang="en-US" dirty="0" smtClean="0"/>
              <a:t>Social skills such as taking turns and listening are essential for academic success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Social Learning</a:t>
            </a:r>
          </a:p>
          <a:p>
            <a:pPr lvl="1"/>
            <a:r>
              <a:rPr lang="en-US" dirty="0" smtClean="0"/>
              <a:t>Contact with people</a:t>
            </a:r>
          </a:p>
          <a:p>
            <a:pPr lvl="1"/>
            <a:r>
              <a:rPr lang="en-US" dirty="0" smtClean="0"/>
              <a:t>Imitation</a:t>
            </a:r>
          </a:p>
          <a:p>
            <a:pPr lvl="1"/>
            <a:r>
              <a:rPr lang="en-US" dirty="0" smtClean="0"/>
              <a:t>Understanding of social expectations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Relating to Family Members</a:t>
            </a:r>
          </a:p>
          <a:p>
            <a:pPr lvl="1"/>
            <a:r>
              <a:rPr lang="en-US" dirty="0" smtClean="0"/>
              <a:t>Parent-Child Relationships</a:t>
            </a:r>
          </a:p>
          <a:p>
            <a:pPr lvl="1"/>
            <a:r>
              <a:rPr lang="en-US" dirty="0" smtClean="0"/>
              <a:t>Sibling Relationships</a:t>
            </a:r>
          </a:p>
          <a:p>
            <a:pPr lvl="1"/>
            <a:r>
              <a:rPr lang="en-US" dirty="0" smtClean="0"/>
              <a:t>Extended Family Relationships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Relating to Peers</a:t>
            </a:r>
          </a:p>
          <a:p>
            <a:pPr lvl="1"/>
            <a:r>
              <a:rPr lang="en-US" dirty="0" smtClean="0"/>
              <a:t>Friendship</a:t>
            </a:r>
          </a:p>
          <a:p>
            <a:pPr lvl="1"/>
            <a:r>
              <a:rPr lang="en-US" dirty="0" smtClean="0"/>
              <a:t>Concerns:</a:t>
            </a:r>
          </a:p>
          <a:p>
            <a:pPr lvl="2"/>
            <a:r>
              <a:rPr lang="en-US" dirty="0" smtClean="0"/>
              <a:t>Teasing</a:t>
            </a:r>
          </a:p>
          <a:p>
            <a:pPr lvl="2"/>
            <a:r>
              <a:rPr lang="en-US" dirty="0" smtClean="0"/>
              <a:t>Bullying</a:t>
            </a:r>
          </a:p>
          <a:p>
            <a:pPr lvl="2"/>
            <a:r>
              <a:rPr lang="en-US" dirty="0" smtClean="0"/>
              <a:t>Peer Pressure</a:t>
            </a:r>
          </a:p>
          <a:p>
            <a:pPr lvl="2"/>
            <a:r>
              <a:rPr lang="en-US" dirty="0" smtClean="0"/>
              <a:t>Rejection</a:t>
            </a:r>
          </a:p>
          <a:p>
            <a:pPr lvl="2"/>
            <a:r>
              <a:rPr lang="en-US" dirty="0" smtClean="0"/>
              <a:t>Groups and Cliques</a:t>
            </a:r>
          </a:p>
          <a:p>
            <a:pPr lvl="2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Relating to Adults Outside the Family</a:t>
            </a:r>
          </a:p>
          <a:p>
            <a:pPr lvl="1"/>
            <a:r>
              <a:rPr lang="en-US" dirty="0" smtClean="0"/>
              <a:t>Teachers</a:t>
            </a:r>
          </a:p>
          <a:p>
            <a:pPr lvl="1"/>
            <a:r>
              <a:rPr lang="en-US" dirty="0" smtClean="0"/>
              <a:t>Counselors</a:t>
            </a:r>
          </a:p>
          <a:p>
            <a:pPr lvl="1"/>
            <a:r>
              <a:rPr lang="en-US" dirty="0" smtClean="0"/>
              <a:t>Babysitters</a:t>
            </a:r>
          </a:p>
          <a:p>
            <a:pPr lvl="1"/>
            <a:r>
              <a:rPr lang="en-US" dirty="0" smtClean="0"/>
              <a:t>Mentors</a:t>
            </a:r>
          </a:p>
          <a:p>
            <a:pPr lvl="1"/>
            <a:r>
              <a:rPr lang="en-US" dirty="0" smtClean="0"/>
              <a:t>Coaches</a:t>
            </a:r>
          </a:p>
          <a:p>
            <a:pPr lvl="1"/>
            <a:r>
              <a:rPr lang="en-US" dirty="0" smtClean="0"/>
              <a:t>Friends of family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Teaching Social Skills</a:t>
            </a:r>
          </a:p>
          <a:p>
            <a:pPr lvl="1"/>
            <a:r>
              <a:rPr lang="en-US" dirty="0" smtClean="0"/>
              <a:t>Taking Turns and Sharing</a:t>
            </a:r>
          </a:p>
          <a:p>
            <a:pPr lvl="1"/>
            <a:r>
              <a:rPr lang="en-US" dirty="0" smtClean="0"/>
              <a:t>Using Good Manners</a:t>
            </a:r>
          </a:p>
          <a:p>
            <a:pPr lvl="1"/>
            <a:r>
              <a:rPr lang="en-US" dirty="0" smtClean="0"/>
              <a:t>Cooperation</a:t>
            </a:r>
          </a:p>
          <a:p>
            <a:pPr lvl="1"/>
            <a:r>
              <a:rPr lang="en-US" dirty="0" smtClean="0"/>
              <a:t>Handling Competition</a:t>
            </a:r>
          </a:p>
          <a:p>
            <a:pPr lvl="1"/>
            <a:r>
              <a:rPr lang="en-US" dirty="0" smtClean="0"/>
              <a:t>Resolving Conflicts</a:t>
            </a:r>
          </a:p>
          <a:p>
            <a:pPr lvl="1"/>
            <a:r>
              <a:rPr lang="en-US" dirty="0" smtClean="0"/>
              <a:t>Overcoming Shyness</a:t>
            </a:r>
          </a:p>
          <a:p>
            <a:pPr lvl="1"/>
            <a:r>
              <a:rPr lang="en-US" dirty="0" smtClean="0"/>
              <a:t>Becoming Assertive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180</TotalTime>
  <Words>384</Words>
  <Application>Microsoft Office PowerPoint</Application>
  <PresentationFormat>On-screen Show (4:3)</PresentationFormat>
  <Paragraphs>110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Aspect</vt:lpstr>
      <vt:lpstr>Social Development</vt:lpstr>
      <vt:lpstr>Social Development</vt:lpstr>
      <vt:lpstr>Social Development</vt:lpstr>
      <vt:lpstr>Social Development</vt:lpstr>
      <vt:lpstr>Social Development</vt:lpstr>
      <vt:lpstr>Social Development</vt:lpstr>
      <vt:lpstr>Social Development</vt:lpstr>
      <vt:lpstr>Social Development</vt:lpstr>
      <vt:lpstr>Social Development</vt:lpstr>
      <vt:lpstr>Teaching Manners</vt:lpstr>
      <vt:lpstr>Social Development</vt:lpstr>
      <vt:lpstr>Social Development</vt:lpstr>
      <vt:lpstr>Social Development</vt:lpstr>
      <vt:lpstr>Social Development</vt:lpstr>
      <vt:lpstr>Social Development</vt:lpstr>
      <vt:lpstr>Social Development</vt:lpstr>
      <vt:lpstr>Social Development</vt:lpstr>
      <vt:lpstr>Social Development</vt:lpstr>
      <vt:lpstr>Social Development</vt:lpstr>
      <vt:lpstr>Quote of the Day</vt:lpstr>
    </vt:vector>
  </TitlesOfParts>
  <Company>CBSD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Development</dc:title>
  <dc:creator>jpotena</dc:creator>
  <cp:lastModifiedBy>POTENA, JULIE</cp:lastModifiedBy>
  <cp:revision>19</cp:revision>
  <dcterms:created xsi:type="dcterms:W3CDTF">2010-04-16T11:05:15Z</dcterms:created>
  <dcterms:modified xsi:type="dcterms:W3CDTF">2011-10-13T11:24:09Z</dcterms:modified>
</cp:coreProperties>
</file>